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87"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6625" autoAdjust="0"/>
  </p:normalViewPr>
  <p:slideViewPr>
    <p:cSldViewPr>
      <p:cViewPr>
        <p:scale>
          <a:sx n="70" d="100"/>
          <a:sy n="70" d="100"/>
        </p:scale>
        <p:origin x="-1386" y="-1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08DD78-C9E5-4E6A-8376-0C99EC41AB5E}" type="datetimeFigureOut">
              <a:rPr lang="en-GB" smtClean="0"/>
              <a:t>11/06/2019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D0A82B-7BF9-4BCC-816B-D65732EDB33A}" type="slidenum">
              <a:rPr lang="en-GB" smtClean="0"/>
              <a:t>‹#›</a:t>
            </a:fld>
            <a:endParaRPr lang="en-GB"/>
          </a:p>
        </p:txBody>
      </p:sp>
    </p:spTree>
    <p:extLst>
      <p:ext uri="{BB962C8B-B14F-4D97-AF65-F5344CB8AC3E}">
        <p14:creationId xmlns:p14="http://schemas.microsoft.com/office/powerpoint/2010/main" val="1771503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Why vaccinate?</a:t>
            </a:r>
          </a:p>
          <a:p>
            <a:r>
              <a:rPr lang="en-GB" dirty="0" smtClean="0"/>
              <a:t>Posted </a:t>
            </a:r>
            <a:r>
              <a:rPr lang="en-GB" dirty="0" err="1" smtClean="0"/>
              <a:t>by:Joanne</a:t>
            </a:r>
            <a:r>
              <a:rPr lang="en-GB" dirty="0" smtClean="0"/>
              <a:t> </a:t>
            </a:r>
            <a:r>
              <a:rPr lang="en-GB" dirty="0" err="1" smtClean="0"/>
              <a:t>Yarwood</a:t>
            </a:r>
            <a:r>
              <a:rPr lang="en-GB" dirty="0" smtClean="0"/>
              <a:t>, Posted on:1 May 2014 - </a:t>
            </a:r>
            <a:r>
              <a:rPr lang="en-GB" dirty="0" err="1" smtClean="0"/>
              <a:t>Categories:Health</a:t>
            </a:r>
            <a:r>
              <a:rPr lang="en-GB" dirty="0" smtClean="0"/>
              <a:t> Protection, Immunisation and vaccination, Protecting the country's health</a:t>
            </a:r>
          </a:p>
          <a:p>
            <a:r>
              <a:rPr lang="en-GB" dirty="0" smtClean="0"/>
              <a:t>After clean water, vaccination is the most effective public health intervention in the world for saving lives and promoting good health. Globally, we have one of the best immunisation programmes in the UK and we’re always at the forefront of rolling out new programmes when the best vaccination is available. This has definitely been the case over the past year – we introduced an impressive four new vaccination programmes in 2013/14 and are continuing to look at new opportunities. Earlier this year the Joint Committee on Vaccination and Immunisation (JCVI) recommended that we introduce a cost effective vaccination against meningitis B, and we look forward to hearing more about how this might be possible.</a:t>
            </a:r>
          </a:p>
          <a:p>
            <a:r>
              <a:rPr lang="en-GB" dirty="0" smtClean="0"/>
              <a:t>So how do we choose what to vaccinate against?</a:t>
            </a:r>
          </a:p>
          <a:p>
            <a:r>
              <a:rPr lang="en-GB" dirty="0" smtClean="0"/>
              <a:t>Diseases our grandparents used to fear and that were the norm in the UK are now in most cases rare and in some cases consigned to the past entirely. Polio was a real threat until 50 years ago and caused significant ill health and permanent disability to individuals struck with the infection, but now in the UK it is completely eradicated. This is entirely due to a successful vaccination programme.</a:t>
            </a:r>
          </a:p>
          <a:p>
            <a:r>
              <a:rPr lang="en-GB" dirty="0" smtClean="0"/>
              <a:t>However, the move toward eradicating various infections as a public health problem is not just as simple as producing a new effective vaccination. It only works if the uptake of the new vaccination is high, so we rely on the trust of people to accept a vaccination when it is offered.</a:t>
            </a:r>
          </a:p>
          <a:p>
            <a:r>
              <a:rPr lang="en-GB" dirty="0" smtClean="0"/>
              <a:t>One of the new vaccines introduced last summer is for rotavirus. Rotavirus is the most common cause of vomiting and diarrhoea (gastroenteritis) in infants and young children. Prior to the vaccination programme, nearly every child will have had at least one episode of rotavirus gastroenteritis by five years of age. In children younger than five years in the UK, this infection has been responsible for around 140,000 young children visiting the GP and 14,000 babies and young children being admitted to hospital every year, as well as 37,000 NHS Direct calls and 30,000 A&amp;E attendances.</a:t>
            </a:r>
          </a:p>
          <a:p>
            <a:r>
              <a:rPr lang="en-GB" dirty="0" smtClean="0"/>
              <a:t>The rotavirus vaccination programme began on 1 July 2013 when children under four months were routinely vaccinated against this highly infectious illness. The vaccine is administered as a droplet into babies’ mouths during their two- and three-month vaccination appointments.</a:t>
            </a:r>
          </a:p>
          <a:p>
            <a:r>
              <a:rPr lang="en-GB" dirty="0" smtClean="0"/>
              <a:t>We are extremely pleased that so far the preliminary data show an excellent start to the uptake of the rotavirus vaccine and we are encouraged that this spells really good news for the future. From July 2013 to March 2014, 93 per cent of children in the survey we conducted had received the first dose of rotavirus and 88 per cent had completed the two dose course. The excellent news is that lab reports show there were 70 per cent fewer cases of rotavirus during the same period when compared to the average over the last 10 seasons. This graph shows the huge impact this vaccine has already had:</a:t>
            </a:r>
          </a:p>
          <a:p>
            <a:r>
              <a:rPr lang="en-GB" dirty="0" smtClean="0"/>
              <a:t/>
            </a:r>
            <a:br>
              <a:rPr lang="en-GB" dirty="0" smtClean="0"/>
            </a:br>
            <a:endParaRPr lang="en-GB" dirty="0" smtClean="0"/>
          </a:p>
          <a:p>
            <a:endParaRPr lang="en-GB" dirty="0"/>
          </a:p>
        </p:txBody>
      </p:sp>
      <p:sp>
        <p:nvSpPr>
          <p:cNvPr id="4" name="Slide Number Placeholder 3"/>
          <p:cNvSpPr>
            <a:spLocks noGrp="1"/>
          </p:cNvSpPr>
          <p:nvPr>
            <p:ph type="sldNum" sz="quarter" idx="10"/>
          </p:nvPr>
        </p:nvSpPr>
        <p:spPr/>
        <p:txBody>
          <a:bodyPr/>
          <a:lstStyle/>
          <a:p>
            <a:fld id="{8CD0A82B-7BF9-4BCC-816B-D65732EDB33A}" type="slidenum">
              <a:rPr lang="en-GB" smtClean="0"/>
              <a:t>3</a:t>
            </a:fld>
            <a:endParaRPr lang="en-GB"/>
          </a:p>
        </p:txBody>
      </p:sp>
    </p:spTree>
    <p:extLst>
      <p:ext uri="{BB962C8B-B14F-4D97-AF65-F5344CB8AC3E}">
        <p14:creationId xmlns:p14="http://schemas.microsoft.com/office/powerpoint/2010/main" val="4098161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D0A82B-7BF9-4BCC-816B-D65732EDB33A}" type="slidenum">
              <a:rPr lang="en-GB" smtClean="0"/>
              <a:t>9</a:t>
            </a:fld>
            <a:endParaRPr lang="en-GB"/>
          </a:p>
        </p:txBody>
      </p:sp>
    </p:spTree>
    <p:extLst>
      <p:ext uri="{BB962C8B-B14F-4D97-AF65-F5344CB8AC3E}">
        <p14:creationId xmlns:p14="http://schemas.microsoft.com/office/powerpoint/2010/main" val="599351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D0A82B-7BF9-4BCC-816B-D65732EDB33A}" type="slidenum">
              <a:rPr lang="en-GB" smtClean="0"/>
              <a:t>11</a:t>
            </a:fld>
            <a:endParaRPr lang="en-GB"/>
          </a:p>
        </p:txBody>
      </p:sp>
    </p:spTree>
    <p:extLst>
      <p:ext uri="{BB962C8B-B14F-4D97-AF65-F5344CB8AC3E}">
        <p14:creationId xmlns:p14="http://schemas.microsoft.com/office/powerpoint/2010/main" val="2595920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3723FFC-9846-4C2B-BB2C-0A78F85630F1}" type="datetimeFigureOut">
              <a:rPr lang="en-GB" smtClean="0"/>
              <a:t>11/06/2019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B13788-3104-4942-BD83-51AF8F8A360E}" type="slidenum">
              <a:rPr lang="en-GB" smtClean="0"/>
              <a:t>‹#›</a:t>
            </a:fld>
            <a:endParaRPr lang="en-GB"/>
          </a:p>
        </p:txBody>
      </p:sp>
    </p:spTree>
    <p:extLst>
      <p:ext uri="{BB962C8B-B14F-4D97-AF65-F5344CB8AC3E}">
        <p14:creationId xmlns:p14="http://schemas.microsoft.com/office/powerpoint/2010/main" val="3316075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723FFC-9846-4C2B-BB2C-0A78F85630F1}" type="datetimeFigureOut">
              <a:rPr lang="en-GB" smtClean="0"/>
              <a:t>11/06/2019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B13788-3104-4942-BD83-51AF8F8A360E}" type="slidenum">
              <a:rPr lang="en-GB" smtClean="0"/>
              <a:t>‹#›</a:t>
            </a:fld>
            <a:endParaRPr lang="en-GB"/>
          </a:p>
        </p:txBody>
      </p:sp>
    </p:spTree>
    <p:extLst>
      <p:ext uri="{BB962C8B-B14F-4D97-AF65-F5344CB8AC3E}">
        <p14:creationId xmlns:p14="http://schemas.microsoft.com/office/powerpoint/2010/main" val="5994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723FFC-9846-4C2B-BB2C-0A78F85630F1}" type="datetimeFigureOut">
              <a:rPr lang="en-GB" smtClean="0"/>
              <a:t>11/06/2019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B13788-3104-4942-BD83-51AF8F8A360E}" type="slidenum">
              <a:rPr lang="en-GB" smtClean="0"/>
              <a:t>‹#›</a:t>
            </a:fld>
            <a:endParaRPr lang="en-GB"/>
          </a:p>
        </p:txBody>
      </p:sp>
    </p:spTree>
    <p:extLst>
      <p:ext uri="{BB962C8B-B14F-4D97-AF65-F5344CB8AC3E}">
        <p14:creationId xmlns:p14="http://schemas.microsoft.com/office/powerpoint/2010/main" val="2321900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723FFC-9846-4C2B-BB2C-0A78F85630F1}" type="datetimeFigureOut">
              <a:rPr lang="en-GB" smtClean="0"/>
              <a:t>11/06/2019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B13788-3104-4942-BD83-51AF8F8A360E}" type="slidenum">
              <a:rPr lang="en-GB" smtClean="0"/>
              <a:t>‹#›</a:t>
            </a:fld>
            <a:endParaRPr lang="en-GB"/>
          </a:p>
        </p:txBody>
      </p:sp>
    </p:spTree>
    <p:extLst>
      <p:ext uri="{BB962C8B-B14F-4D97-AF65-F5344CB8AC3E}">
        <p14:creationId xmlns:p14="http://schemas.microsoft.com/office/powerpoint/2010/main" val="3688416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723FFC-9846-4C2B-BB2C-0A78F85630F1}" type="datetimeFigureOut">
              <a:rPr lang="en-GB" smtClean="0"/>
              <a:t>11/06/2019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B13788-3104-4942-BD83-51AF8F8A360E}" type="slidenum">
              <a:rPr lang="en-GB" smtClean="0"/>
              <a:t>‹#›</a:t>
            </a:fld>
            <a:endParaRPr lang="en-GB"/>
          </a:p>
        </p:txBody>
      </p:sp>
    </p:spTree>
    <p:extLst>
      <p:ext uri="{BB962C8B-B14F-4D97-AF65-F5344CB8AC3E}">
        <p14:creationId xmlns:p14="http://schemas.microsoft.com/office/powerpoint/2010/main" val="1046679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3723FFC-9846-4C2B-BB2C-0A78F85630F1}" type="datetimeFigureOut">
              <a:rPr lang="en-GB" smtClean="0"/>
              <a:t>11/06/2019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B13788-3104-4942-BD83-51AF8F8A360E}" type="slidenum">
              <a:rPr lang="en-GB" smtClean="0"/>
              <a:t>‹#›</a:t>
            </a:fld>
            <a:endParaRPr lang="en-GB"/>
          </a:p>
        </p:txBody>
      </p:sp>
    </p:spTree>
    <p:extLst>
      <p:ext uri="{BB962C8B-B14F-4D97-AF65-F5344CB8AC3E}">
        <p14:creationId xmlns:p14="http://schemas.microsoft.com/office/powerpoint/2010/main" val="2520967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3723FFC-9846-4C2B-BB2C-0A78F85630F1}" type="datetimeFigureOut">
              <a:rPr lang="en-GB" smtClean="0"/>
              <a:t>11/06/2019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3B13788-3104-4942-BD83-51AF8F8A360E}" type="slidenum">
              <a:rPr lang="en-GB" smtClean="0"/>
              <a:t>‹#›</a:t>
            </a:fld>
            <a:endParaRPr lang="en-GB"/>
          </a:p>
        </p:txBody>
      </p:sp>
    </p:spTree>
    <p:extLst>
      <p:ext uri="{BB962C8B-B14F-4D97-AF65-F5344CB8AC3E}">
        <p14:creationId xmlns:p14="http://schemas.microsoft.com/office/powerpoint/2010/main" val="2141228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3723FFC-9846-4C2B-BB2C-0A78F85630F1}" type="datetimeFigureOut">
              <a:rPr lang="en-GB" smtClean="0"/>
              <a:t>11/06/2019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3B13788-3104-4942-BD83-51AF8F8A360E}" type="slidenum">
              <a:rPr lang="en-GB" smtClean="0"/>
              <a:t>‹#›</a:t>
            </a:fld>
            <a:endParaRPr lang="en-GB"/>
          </a:p>
        </p:txBody>
      </p:sp>
    </p:spTree>
    <p:extLst>
      <p:ext uri="{BB962C8B-B14F-4D97-AF65-F5344CB8AC3E}">
        <p14:creationId xmlns:p14="http://schemas.microsoft.com/office/powerpoint/2010/main" val="674545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723FFC-9846-4C2B-BB2C-0A78F85630F1}" type="datetimeFigureOut">
              <a:rPr lang="en-GB" smtClean="0"/>
              <a:t>11/06/2019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3B13788-3104-4942-BD83-51AF8F8A360E}" type="slidenum">
              <a:rPr lang="en-GB" smtClean="0"/>
              <a:t>‹#›</a:t>
            </a:fld>
            <a:endParaRPr lang="en-GB"/>
          </a:p>
        </p:txBody>
      </p:sp>
    </p:spTree>
    <p:extLst>
      <p:ext uri="{BB962C8B-B14F-4D97-AF65-F5344CB8AC3E}">
        <p14:creationId xmlns:p14="http://schemas.microsoft.com/office/powerpoint/2010/main" val="364706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4"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723FFC-9846-4C2B-BB2C-0A78F85630F1}" type="datetimeFigureOut">
              <a:rPr lang="en-GB" smtClean="0"/>
              <a:t>11/06/2019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B13788-3104-4942-BD83-51AF8F8A360E}" type="slidenum">
              <a:rPr lang="en-GB" smtClean="0"/>
              <a:t>‹#›</a:t>
            </a:fld>
            <a:endParaRPr lang="en-GB"/>
          </a:p>
        </p:txBody>
      </p:sp>
    </p:spTree>
    <p:extLst>
      <p:ext uri="{BB962C8B-B14F-4D97-AF65-F5344CB8AC3E}">
        <p14:creationId xmlns:p14="http://schemas.microsoft.com/office/powerpoint/2010/main" val="1021254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723FFC-9846-4C2B-BB2C-0A78F85630F1}" type="datetimeFigureOut">
              <a:rPr lang="en-GB" smtClean="0"/>
              <a:t>11/06/2019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B13788-3104-4942-BD83-51AF8F8A360E}" type="slidenum">
              <a:rPr lang="en-GB" smtClean="0"/>
              <a:t>‹#›</a:t>
            </a:fld>
            <a:endParaRPr lang="en-GB"/>
          </a:p>
        </p:txBody>
      </p:sp>
    </p:spTree>
    <p:extLst>
      <p:ext uri="{BB962C8B-B14F-4D97-AF65-F5344CB8AC3E}">
        <p14:creationId xmlns:p14="http://schemas.microsoft.com/office/powerpoint/2010/main" val="1112687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723FFC-9846-4C2B-BB2C-0A78F85630F1}" type="datetimeFigureOut">
              <a:rPr lang="en-GB" smtClean="0"/>
              <a:t>11/06/2019</a:t>
            </a:fld>
            <a:endParaRPr lang="en-GB"/>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B13788-3104-4942-BD83-51AF8F8A360E}" type="slidenum">
              <a:rPr lang="en-GB" smtClean="0"/>
              <a:t>‹#›</a:t>
            </a:fld>
            <a:endParaRPr lang="en-GB"/>
          </a:p>
        </p:txBody>
      </p:sp>
    </p:spTree>
    <p:extLst>
      <p:ext uri="{BB962C8B-B14F-4D97-AF65-F5344CB8AC3E}">
        <p14:creationId xmlns:p14="http://schemas.microsoft.com/office/powerpoint/2010/main" val="3528979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gov.uk/"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hyperlink" Target="https://publichealthmatters.blog.gov.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20688"/>
            <a:ext cx="7774632" cy="2979767"/>
          </a:xfrm>
        </p:spPr>
        <p:txBody>
          <a:bodyPr>
            <a:normAutofit/>
          </a:bodyPr>
          <a:lstStyle/>
          <a:p>
            <a:endParaRPr lang="en-GB" dirty="0"/>
          </a:p>
        </p:txBody>
      </p:sp>
      <p:sp>
        <p:nvSpPr>
          <p:cNvPr id="3" name="Subtitle 2"/>
          <p:cNvSpPr>
            <a:spLocks noGrp="1"/>
          </p:cNvSpPr>
          <p:nvPr>
            <p:ph type="subTitle" idx="1"/>
          </p:nvPr>
        </p:nvSpPr>
        <p:spPr>
          <a:xfrm>
            <a:off x="1371600" y="5661248"/>
            <a:ext cx="6440760" cy="1008112"/>
          </a:xfrm>
        </p:spPr>
        <p:txBody>
          <a:bodyPr/>
          <a:lstStyle/>
          <a:p>
            <a:r>
              <a:rPr lang="en-GB" b="1" dirty="0" smtClean="0">
                <a:solidFill>
                  <a:srgbClr val="FF0000"/>
                </a:solidFill>
              </a:rPr>
              <a:t>Why vaccinate your kids?</a:t>
            </a:r>
          </a:p>
          <a:p>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410" t="14819" r="18290" b="9934"/>
          <a:stretch/>
        </p:blipFill>
        <p:spPr bwMode="auto">
          <a:xfrm>
            <a:off x="539552" y="260648"/>
            <a:ext cx="8064896" cy="5390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7710" t="42555" r="37825" b="38967"/>
          <a:stretch/>
        </p:blipFill>
        <p:spPr bwMode="auto">
          <a:xfrm>
            <a:off x="6372200" y="332656"/>
            <a:ext cx="1978926" cy="840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2887" t="40306" r="47196" b="35633"/>
          <a:stretch/>
        </p:blipFill>
        <p:spPr bwMode="auto">
          <a:xfrm>
            <a:off x="6840636" y="5699646"/>
            <a:ext cx="1760561" cy="1158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l="23805" t="23642" r="23455" b="19712"/>
          <a:stretch/>
        </p:blipFill>
        <p:spPr bwMode="auto">
          <a:xfrm>
            <a:off x="4552760" y="2780928"/>
            <a:ext cx="4029197" cy="2433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26295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53879"/>
            <a:ext cx="8856983" cy="5983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8076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303" t="18498" r="2805" b="30568"/>
          <a:stretch/>
        </p:blipFill>
        <p:spPr bwMode="auto">
          <a:xfrm>
            <a:off x="349078" y="116632"/>
            <a:ext cx="8615410" cy="6514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7563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874" t="16260" r="3154" b="33315"/>
          <a:stretch/>
        </p:blipFill>
        <p:spPr bwMode="auto">
          <a:xfrm>
            <a:off x="467549" y="404664"/>
            <a:ext cx="8036185" cy="5791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5663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49" t="12042" r="7351" b="13491"/>
          <a:stretch/>
        </p:blipFill>
        <p:spPr bwMode="auto">
          <a:xfrm>
            <a:off x="107502" y="332656"/>
            <a:ext cx="8905197" cy="6021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8062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mm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687"/>
            <a:ext cx="2425595" cy="143462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35221" y="-387424"/>
            <a:ext cx="7008779" cy="1938992"/>
          </a:xfrm>
          <a:prstGeom prst="rect">
            <a:avLst/>
          </a:prstGeom>
        </p:spPr>
        <p:txBody>
          <a:bodyPr wrap="square">
            <a:spAutoFit/>
          </a:bodyPr>
          <a:lstStyle/>
          <a:p>
            <a:pPr algn="ctr"/>
            <a:endParaRPr lang="en-GB" sz="2000" b="1" dirty="0" smtClean="0"/>
          </a:p>
          <a:p>
            <a:pPr algn="ctr"/>
            <a:endParaRPr lang="en-GB" sz="2000" b="1" dirty="0" smtClean="0"/>
          </a:p>
          <a:p>
            <a:pPr algn="ctr"/>
            <a:endParaRPr lang="en-GB" sz="2000" b="1" dirty="0"/>
          </a:p>
          <a:p>
            <a:pPr algn="ctr"/>
            <a:r>
              <a:rPr lang="en-GB" sz="2000" b="1" dirty="0" err="1" smtClean="0"/>
              <a:t>PHE</a:t>
            </a:r>
            <a:r>
              <a:rPr lang="en-GB" sz="2000" b="1" dirty="0" smtClean="0"/>
              <a:t> </a:t>
            </a:r>
            <a:r>
              <a:rPr lang="en-GB" sz="2000" b="1" dirty="0"/>
              <a:t>urges parents to vaccinate against measles, mumps and rubella </a:t>
            </a:r>
            <a:endParaRPr lang="en-GB" sz="2000" b="1" dirty="0" smtClean="0"/>
          </a:p>
          <a:p>
            <a:pPr algn="ctr"/>
            <a:endParaRPr lang="en-GB" sz="2000" b="1" dirty="0"/>
          </a:p>
        </p:txBody>
      </p:sp>
      <p:sp>
        <p:nvSpPr>
          <p:cNvPr id="3" name="Rectangle 2"/>
          <p:cNvSpPr/>
          <p:nvPr/>
        </p:nvSpPr>
        <p:spPr>
          <a:xfrm rot="10800000" flipV="1">
            <a:off x="2425595" y="-1887978"/>
            <a:ext cx="6458268" cy="8586966"/>
          </a:xfrm>
          <a:prstGeom prst="rect">
            <a:avLst/>
          </a:prstGeom>
        </p:spPr>
        <p:txBody>
          <a:bodyPr wrap="square">
            <a:spAutoFit/>
          </a:bodyPr>
          <a:lstStyle/>
          <a:p>
            <a:endParaRPr lang="en-GB" sz="1400" dirty="0" smtClean="0"/>
          </a:p>
          <a:p>
            <a:endParaRPr lang="en-GB" sz="1400" dirty="0"/>
          </a:p>
          <a:p>
            <a:endParaRPr lang="en-GB" sz="1400" dirty="0" smtClean="0"/>
          </a:p>
          <a:p>
            <a:endParaRPr lang="en-GB" sz="1400" dirty="0" smtClean="0"/>
          </a:p>
          <a:p>
            <a:endParaRPr lang="en-GB" sz="14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r>
              <a:rPr lang="en-GB" sz="1600" dirty="0" smtClean="0"/>
              <a:t>England’s </a:t>
            </a:r>
            <a:r>
              <a:rPr lang="en-GB" sz="1600" dirty="0"/>
              <a:t>uptake of MMR vaccine is among the highest in </a:t>
            </a:r>
            <a:r>
              <a:rPr lang="en-GB" sz="1600" dirty="0" smtClean="0"/>
              <a:t>Europe.</a:t>
            </a:r>
            <a:endParaRPr lang="en-GB" sz="1600" dirty="0" smtClean="0"/>
          </a:p>
          <a:p>
            <a:endParaRPr lang="en-GB" sz="1600" dirty="0" smtClean="0"/>
          </a:p>
          <a:p>
            <a:r>
              <a:rPr lang="en-GB" sz="1600" dirty="0"/>
              <a:t>Public Health England (PHE) experts are calling for all parents to get their children vaccinated against measles, mumps and rubella (MMR) when the vaccine is </a:t>
            </a:r>
            <a:r>
              <a:rPr lang="en-GB" sz="1600" dirty="0" smtClean="0"/>
              <a:t>offered.</a:t>
            </a:r>
          </a:p>
          <a:p>
            <a:endParaRPr lang="en-GB" sz="1600" dirty="0"/>
          </a:p>
          <a:p>
            <a:r>
              <a:rPr lang="en-GB" sz="1600" dirty="0"/>
              <a:t>MMR vaccine is offered routinely to infants in </a:t>
            </a:r>
            <a:r>
              <a:rPr lang="en-GB" sz="1600" dirty="0" smtClean="0"/>
              <a:t>England </a:t>
            </a:r>
            <a:r>
              <a:rPr lang="en-GB" sz="1600" dirty="0"/>
              <a:t>from 12 months of age with a second dose offered at 3 years and 4 months of age. Those who missed out will remain susceptible to the diseases, but are still recommended to get the vaccine.</a:t>
            </a:r>
          </a:p>
          <a:p>
            <a:endParaRPr lang="en-GB" sz="1600" dirty="0"/>
          </a:p>
          <a:p>
            <a:r>
              <a:rPr lang="en-GB" sz="1600" dirty="0"/>
              <a:t>The call to get vaccinated </a:t>
            </a:r>
            <a:r>
              <a:rPr lang="en-GB" sz="1600" dirty="0" smtClean="0"/>
              <a:t>coincides </a:t>
            </a:r>
            <a:r>
              <a:rPr lang="en-GB" sz="1600" dirty="0"/>
              <a:t>with an increase in measles cases currently being seen in England.</a:t>
            </a:r>
          </a:p>
          <a:p>
            <a:endParaRPr lang="en-GB" sz="1600" dirty="0"/>
          </a:p>
          <a:p>
            <a:r>
              <a:rPr lang="en-GB" sz="1600" dirty="0"/>
              <a:t>Vaccine uptake rates in England are currently among the highest in Europe, but an increase is still needed to reach the </a:t>
            </a:r>
            <a:r>
              <a:rPr lang="en-GB" sz="1600" dirty="0" err="1"/>
              <a:t>WHO’s</a:t>
            </a:r>
            <a:r>
              <a:rPr lang="en-GB" sz="1600" dirty="0"/>
              <a:t> 95% target for MMR vaccination in 2 year olds.</a:t>
            </a:r>
          </a:p>
          <a:p>
            <a:endParaRPr lang="en-GB" dirty="0"/>
          </a:p>
        </p:txBody>
      </p:sp>
    </p:spTree>
    <p:extLst>
      <p:ext uri="{BB962C8B-B14F-4D97-AF65-F5344CB8AC3E}">
        <p14:creationId xmlns:p14="http://schemas.microsoft.com/office/powerpoint/2010/main" val="38130316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23928" y="24868"/>
            <a:ext cx="4968552" cy="7294305"/>
          </a:xfrm>
          <a:prstGeom prst="rect">
            <a:avLst/>
          </a:prstGeom>
        </p:spPr>
        <p:txBody>
          <a:bodyPr wrap="square">
            <a:spAutoFit/>
          </a:bodyPr>
          <a:lstStyle/>
          <a:p>
            <a:r>
              <a:rPr lang="en-GB" sz="1600" dirty="0"/>
              <a:t>A</a:t>
            </a:r>
            <a:r>
              <a:rPr lang="en-GB" sz="1600" dirty="0" smtClean="0"/>
              <a:t>pproximately </a:t>
            </a:r>
            <a:r>
              <a:rPr lang="en-GB" sz="1600" dirty="0"/>
              <a:t>24,000 children in England every year (2,000 a month) </a:t>
            </a:r>
            <a:r>
              <a:rPr lang="en-GB" sz="1600" dirty="0" smtClean="0"/>
              <a:t>are </a:t>
            </a:r>
            <a:r>
              <a:rPr lang="en-GB" sz="1600" dirty="0"/>
              <a:t>not currently receiving MMR vaccination at the scheduled time (from 12 months of age) and </a:t>
            </a:r>
            <a:r>
              <a:rPr lang="en-GB" sz="1600" dirty="0" smtClean="0"/>
              <a:t>remain </a:t>
            </a:r>
            <a:r>
              <a:rPr lang="en-GB" sz="1600" dirty="0"/>
              <a:t>susceptible to the diseases the vaccine protects against.</a:t>
            </a:r>
          </a:p>
          <a:p>
            <a:endParaRPr lang="en-GB" sz="1600" dirty="0"/>
          </a:p>
          <a:p>
            <a:r>
              <a:rPr lang="en-GB" sz="1600" dirty="0"/>
              <a:t>Measles is a highly infectious viral illness that can be very unpleasant and sometimes lead to serious complications. </a:t>
            </a:r>
            <a:r>
              <a:rPr lang="en-GB" sz="1600" dirty="0" smtClean="0"/>
              <a:t>Although </a:t>
            </a:r>
            <a:r>
              <a:rPr lang="en-GB" sz="1600" dirty="0"/>
              <a:t>usually a mild illness in children, measles can be more severe in adults.</a:t>
            </a:r>
          </a:p>
          <a:p>
            <a:endParaRPr lang="en-GB" sz="1600" dirty="0"/>
          </a:p>
          <a:p>
            <a:r>
              <a:rPr lang="en-GB" sz="1600" dirty="0" smtClean="0"/>
              <a:t>Two doses </a:t>
            </a:r>
            <a:r>
              <a:rPr lang="en-GB" sz="1600" dirty="0"/>
              <a:t>of MMR vaccination also provides protection against </a:t>
            </a:r>
            <a:r>
              <a:rPr lang="en-GB" sz="1600" dirty="0" smtClean="0"/>
              <a:t>two </a:t>
            </a:r>
            <a:r>
              <a:rPr lang="en-GB" sz="1600" dirty="0"/>
              <a:t>other common highly infectious diseases: mumps and rubella</a:t>
            </a:r>
            <a:r>
              <a:rPr lang="en-GB" sz="1600" dirty="0" smtClean="0"/>
              <a:t>.</a:t>
            </a:r>
          </a:p>
          <a:p>
            <a:endParaRPr lang="en-GB" sz="1600" b="1" dirty="0" smtClean="0"/>
          </a:p>
          <a:p>
            <a:endParaRPr lang="en-GB" sz="1600" b="1" dirty="0" smtClean="0"/>
          </a:p>
          <a:p>
            <a:r>
              <a:rPr lang="en-GB" sz="1600" b="1" dirty="0" smtClean="0"/>
              <a:t>Dr </a:t>
            </a:r>
            <a:r>
              <a:rPr lang="en-GB" sz="1600" b="1" dirty="0"/>
              <a:t>Mary Ramsay, Head of Immunisation at PHE said:</a:t>
            </a:r>
          </a:p>
          <a:p>
            <a:endParaRPr lang="en-GB" sz="1600" b="1" dirty="0"/>
          </a:p>
          <a:p>
            <a:endParaRPr lang="en-GB" sz="1600" b="1" dirty="0"/>
          </a:p>
          <a:p>
            <a:r>
              <a:rPr lang="en-GB" sz="1600" dirty="0"/>
              <a:t>“We’re asking parents, young people and healthcare professionals to help us eradicate measles in this country. </a:t>
            </a:r>
            <a:r>
              <a:rPr lang="en-GB" sz="1600" dirty="0" smtClean="0"/>
              <a:t>Before a </a:t>
            </a:r>
            <a:r>
              <a:rPr lang="en-GB" sz="1600" dirty="0"/>
              <a:t>vaccine was available, hundreds of thousands caught measles and around a hundred people died each year. But now, the whole community benefits from the herd immunity </a:t>
            </a:r>
            <a:r>
              <a:rPr lang="en-GB" sz="1600" dirty="0" smtClean="0"/>
              <a:t>that the </a:t>
            </a:r>
            <a:r>
              <a:rPr lang="en-GB" sz="1600" dirty="0"/>
              <a:t>safe and effective MMR vaccination offers – fewer people get ill and the disease’s spread is restricted.</a:t>
            </a:r>
          </a:p>
          <a:p>
            <a:endParaRPr lang="en-GB" sz="1600" dirty="0" smtClean="0"/>
          </a:p>
          <a:p>
            <a:endParaRPr lang="en-GB" dirty="0"/>
          </a:p>
        </p:txBody>
      </p:sp>
      <p:pic>
        <p:nvPicPr>
          <p:cNvPr id="4098" name="Picture 2" descr="Image result for unvaccinated childr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744416"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0945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34115"/>
            <a:ext cx="8856984" cy="7694414"/>
          </a:xfrm>
          <a:prstGeom prst="rect">
            <a:avLst/>
          </a:prstGeom>
        </p:spPr>
        <p:txBody>
          <a:bodyPr wrap="square">
            <a:spAutoFit/>
          </a:bodyPr>
          <a:lstStyle/>
          <a:p>
            <a:endParaRPr lang="en-GB" sz="1600" dirty="0" smtClean="0"/>
          </a:p>
          <a:p>
            <a:r>
              <a:rPr lang="en-GB" sz="1600" dirty="0" smtClean="0"/>
              <a:t>“</a:t>
            </a:r>
            <a:r>
              <a:rPr lang="en-GB" sz="1600" dirty="0"/>
              <a:t>Following the introduction of the measles vaccination in 1968, the number of cases dropped dramatically and deaths from measles are now extremely rare. That number could fall even further if more people get vaccinated.</a:t>
            </a:r>
          </a:p>
          <a:p>
            <a:endParaRPr lang="en-GB" sz="1600" dirty="0"/>
          </a:p>
          <a:p>
            <a:r>
              <a:rPr lang="en-GB" sz="1600" dirty="0" smtClean="0"/>
              <a:t>“The </a:t>
            </a:r>
            <a:r>
              <a:rPr lang="en-GB" sz="1600" dirty="0"/>
              <a:t>cases we are seeing currently in England are being confirmed mainly in adolescents and young adults, and it’s never too late for them to have the </a:t>
            </a:r>
            <a:r>
              <a:rPr lang="en-GB" sz="1600" dirty="0" smtClean="0"/>
              <a:t>vaccine.</a:t>
            </a:r>
          </a:p>
          <a:p>
            <a:endParaRPr lang="en-GB" sz="1600" dirty="0"/>
          </a:p>
          <a:p>
            <a:r>
              <a:rPr lang="en-GB" sz="1600" dirty="0"/>
              <a:t>“Public Health England asks that parents </a:t>
            </a:r>
            <a:r>
              <a:rPr lang="en-GB" sz="1600" dirty="0" smtClean="0"/>
              <a:t>and </a:t>
            </a:r>
            <a:r>
              <a:rPr lang="en-GB" sz="1600" dirty="0"/>
              <a:t>young adults </a:t>
            </a:r>
            <a:r>
              <a:rPr lang="en-GB" sz="1600" dirty="0" smtClean="0"/>
              <a:t>remain </a:t>
            </a:r>
            <a:r>
              <a:rPr lang="en-GB" sz="1600" dirty="0"/>
              <a:t>alert to measles. </a:t>
            </a:r>
            <a:endParaRPr lang="en-GB" sz="1600" dirty="0" smtClean="0"/>
          </a:p>
          <a:p>
            <a:r>
              <a:rPr lang="en-GB" sz="1600" dirty="0"/>
              <a:t> </a:t>
            </a:r>
            <a:r>
              <a:rPr lang="en-GB" sz="1600" dirty="0" smtClean="0"/>
              <a:t>Signs can include:</a:t>
            </a:r>
          </a:p>
          <a:p>
            <a:r>
              <a:rPr lang="en-GB" sz="1600" dirty="0" smtClean="0"/>
              <a:t> </a:t>
            </a:r>
          </a:p>
          <a:p>
            <a:pPr marL="285750" indent="-285750">
              <a:buFont typeface="Wingdings" panose="05000000000000000000" pitchFamily="2" charset="2"/>
              <a:buChar char="q"/>
            </a:pPr>
            <a:r>
              <a:rPr lang="en-GB" sz="1600" dirty="0" smtClean="0"/>
              <a:t> cold-like symptoms</a:t>
            </a:r>
          </a:p>
          <a:p>
            <a:pPr marL="285750" indent="-285750">
              <a:buFont typeface="Wingdings" panose="05000000000000000000" pitchFamily="2" charset="2"/>
              <a:buChar char="q"/>
            </a:pPr>
            <a:endParaRPr lang="en-GB" sz="1600" dirty="0" smtClean="0"/>
          </a:p>
          <a:p>
            <a:pPr marL="285750" indent="-285750">
              <a:buFont typeface="Wingdings" panose="05000000000000000000" pitchFamily="2" charset="2"/>
              <a:buChar char="q"/>
            </a:pPr>
            <a:r>
              <a:rPr lang="en-GB" sz="1600" dirty="0" smtClean="0"/>
              <a:t> sore </a:t>
            </a:r>
            <a:r>
              <a:rPr lang="en-GB" sz="1600" dirty="0"/>
              <a:t>red </a:t>
            </a:r>
            <a:r>
              <a:rPr lang="en-GB" sz="1600" dirty="0" smtClean="0"/>
              <a:t>eyes</a:t>
            </a:r>
          </a:p>
          <a:p>
            <a:pPr marL="285750" indent="-285750">
              <a:buFont typeface="Wingdings" panose="05000000000000000000" pitchFamily="2" charset="2"/>
              <a:buChar char="q"/>
            </a:pPr>
            <a:endParaRPr lang="en-GB" sz="1600" dirty="0" smtClean="0"/>
          </a:p>
          <a:p>
            <a:pPr marL="285750" indent="-285750">
              <a:buFont typeface="Wingdings" panose="05000000000000000000" pitchFamily="2" charset="2"/>
              <a:buChar char="q"/>
            </a:pPr>
            <a:r>
              <a:rPr lang="en-GB" sz="1600" dirty="0" smtClean="0"/>
              <a:t> high </a:t>
            </a:r>
            <a:r>
              <a:rPr lang="en-GB" sz="1600" dirty="0"/>
              <a:t>temperature </a:t>
            </a:r>
            <a:endParaRPr lang="en-GB" sz="1600" dirty="0" smtClean="0"/>
          </a:p>
          <a:p>
            <a:pPr marL="285750" indent="-285750">
              <a:buFont typeface="Wingdings" panose="05000000000000000000" pitchFamily="2" charset="2"/>
              <a:buChar char="q"/>
            </a:pPr>
            <a:endParaRPr lang="en-GB" sz="1600" dirty="0" smtClean="0"/>
          </a:p>
          <a:p>
            <a:pPr marL="285750" indent="-285750">
              <a:buFont typeface="Wingdings" panose="05000000000000000000" pitchFamily="2" charset="2"/>
              <a:buChar char="q"/>
            </a:pPr>
            <a:r>
              <a:rPr lang="en-GB" sz="1600" dirty="0"/>
              <a:t> </a:t>
            </a:r>
            <a:r>
              <a:rPr lang="en-GB" sz="1600" dirty="0" smtClean="0"/>
              <a:t>red-brown </a:t>
            </a:r>
            <a:r>
              <a:rPr lang="en-GB" sz="1600" dirty="0"/>
              <a:t>blotchy </a:t>
            </a:r>
            <a:r>
              <a:rPr lang="en-GB" sz="1600" dirty="0" smtClean="0"/>
              <a:t>rash</a:t>
            </a:r>
          </a:p>
          <a:p>
            <a:endParaRPr lang="en-GB" sz="1600" dirty="0"/>
          </a:p>
          <a:p>
            <a:r>
              <a:rPr lang="en-GB" sz="1600" dirty="0" smtClean="0"/>
              <a:t>Those </a:t>
            </a:r>
            <a:r>
              <a:rPr lang="en-GB" sz="1600" dirty="0"/>
              <a:t>experiencing symptoms should seek medical attention, but phone ahead before visiting GP surgeries so arrangements can be made to prevent others from being infected</a:t>
            </a:r>
            <a:r>
              <a:rPr lang="en-GB" sz="1600" dirty="0" smtClean="0"/>
              <a:t>.</a:t>
            </a:r>
          </a:p>
          <a:p>
            <a:endParaRPr lang="en-GB" sz="1600" dirty="0" smtClean="0"/>
          </a:p>
          <a:p>
            <a:r>
              <a:rPr lang="en-GB" sz="1600" dirty="0" smtClean="0"/>
              <a:t>“</a:t>
            </a:r>
            <a:r>
              <a:rPr lang="en-GB" sz="1600" dirty="0"/>
              <a:t>It’s crucial pregnant women have been vaccinated with MMR as rubella in particular can cause serious complications during pregnancy. The MMR vaccination provides you and your baby important protection and can be given before you become pregnant or after you’ve given birth. Pregnant women who are unsure if they’ve been vaccinated should check with their GPs</a:t>
            </a:r>
            <a:r>
              <a:rPr lang="en-GB" sz="1600" dirty="0" smtClean="0"/>
              <a:t>.</a:t>
            </a:r>
          </a:p>
          <a:p>
            <a:endParaRPr lang="en-GB" sz="1600" dirty="0"/>
          </a:p>
          <a:p>
            <a:endParaRPr lang="en-GB" sz="1600" dirty="0" smtClean="0"/>
          </a:p>
          <a:p>
            <a:endParaRPr lang="en-GB" sz="1400" dirty="0"/>
          </a:p>
          <a:p>
            <a:endParaRPr lang="en-GB" sz="1600" dirty="0"/>
          </a:p>
        </p:txBody>
      </p:sp>
      <p:pic>
        <p:nvPicPr>
          <p:cNvPr id="1026"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3828" y="2496309"/>
            <a:ext cx="1512168" cy="22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923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public health eng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 y="39687"/>
            <a:ext cx="2465864" cy="15891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605344" y="620688"/>
            <a:ext cx="6569845" cy="5940088"/>
          </a:xfrm>
          <a:prstGeom prst="rect">
            <a:avLst/>
          </a:prstGeom>
        </p:spPr>
        <p:txBody>
          <a:bodyPr wrap="square">
            <a:spAutoFit/>
          </a:bodyPr>
          <a:lstStyle/>
          <a:p>
            <a:r>
              <a:rPr lang="en-GB" sz="1600" b="1" dirty="0"/>
              <a:t>Background information</a:t>
            </a:r>
          </a:p>
          <a:p>
            <a:endParaRPr lang="en-GB" sz="1400" dirty="0"/>
          </a:p>
          <a:p>
            <a:r>
              <a:rPr lang="en-GB" sz="1400" dirty="0"/>
              <a:t>1.Public Health England exists to protect and improve the nation’s health and wellbeing, and reduce health inequalities. It does this through </a:t>
            </a:r>
            <a:r>
              <a:rPr lang="en-GB" sz="1400" dirty="0" smtClean="0"/>
              <a:t>the </a:t>
            </a:r>
            <a:r>
              <a:rPr lang="en-GB" sz="1400" dirty="0"/>
              <a:t>delivery of specialist public health services. </a:t>
            </a:r>
          </a:p>
          <a:p>
            <a:endParaRPr lang="en-GB" sz="1400" dirty="0"/>
          </a:p>
          <a:p>
            <a:r>
              <a:rPr lang="en-GB" sz="1400" dirty="0"/>
              <a:t>2.Coverage of the first dose of MMR vaccine in the UK is high among infants, with more than 90% of children receiving 1 dose of the vaccine by 2 years of age since 2011. </a:t>
            </a:r>
            <a:endParaRPr lang="en-GB" sz="1400" dirty="0" smtClean="0"/>
          </a:p>
          <a:p>
            <a:endParaRPr lang="en-GB" sz="1400" dirty="0"/>
          </a:p>
          <a:p>
            <a:r>
              <a:rPr lang="en-GB" sz="1400" dirty="0"/>
              <a:t>3.Latest figures show that the uptake of MMR vaccine in Wales, Scotland and Northern Ireland reaches the </a:t>
            </a:r>
            <a:r>
              <a:rPr lang="en-GB" sz="1400" dirty="0" err="1"/>
              <a:t>WHO’s</a:t>
            </a:r>
            <a:r>
              <a:rPr lang="en-GB" sz="1400" dirty="0"/>
              <a:t> 95% target for 2 year olds.</a:t>
            </a:r>
          </a:p>
          <a:p>
            <a:endParaRPr lang="en-GB" sz="1400" dirty="0"/>
          </a:p>
          <a:p>
            <a:r>
              <a:rPr lang="en-GB" sz="1400" dirty="0" smtClean="0"/>
              <a:t>4.Vaccination </a:t>
            </a:r>
            <a:r>
              <a:rPr lang="en-GB" sz="1400" dirty="0"/>
              <a:t>for measles was introduced into the UK in 1968, with rubella vaccine for teenage girls in 1972. In 1988, the first combined vaccine for mumps, measles, and rubella – the measles-mumps-rubella (MMR) vaccine was introduced</a:t>
            </a:r>
            <a:r>
              <a:rPr lang="en-GB" sz="1400" dirty="0" smtClean="0"/>
              <a:t>.</a:t>
            </a:r>
          </a:p>
          <a:p>
            <a:endParaRPr lang="en-GB" sz="1400" dirty="0"/>
          </a:p>
          <a:p>
            <a:r>
              <a:rPr lang="en-GB" sz="1400" dirty="0" smtClean="0"/>
              <a:t>5.People </a:t>
            </a:r>
            <a:r>
              <a:rPr lang="en-GB" sz="1400" dirty="0"/>
              <a:t>who have not been fully vaccinated (had 2 doses of the MMR vaccine) or haven’t had the infection before – particularly those who are immunosuppressed, pregnant or infants – should see their GP.</a:t>
            </a:r>
          </a:p>
          <a:p>
            <a:endParaRPr lang="en-GB" sz="1400" dirty="0"/>
          </a:p>
          <a:p>
            <a:r>
              <a:rPr lang="en-GB" sz="1400" dirty="0" smtClean="0"/>
              <a:t>6.Women </a:t>
            </a:r>
            <a:r>
              <a:rPr lang="en-GB" sz="1400" dirty="0"/>
              <a:t>of childbearing age, </a:t>
            </a:r>
            <a:r>
              <a:rPr lang="en-GB" sz="1400" dirty="0" smtClean="0"/>
              <a:t>should </a:t>
            </a:r>
            <a:r>
              <a:rPr lang="en-GB" sz="1400" dirty="0"/>
              <a:t>be immune to rubella as this infection can have serious complications in pregnancy. Any women unsure of their MMR immunisation status should seek advice from their GP but wait one month after the last dose of MMR before becoming pregnant. As the vaccine cannot be given in pregnancy, post-natal women should check their MMR immunisation status with their GP at their 6-week maternal check</a:t>
            </a:r>
            <a:r>
              <a:rPr lang="en-GB" sz="1400" dirty="0" smtClean="0"/>
              <a:t>.</a:t>
            </a:r>
            <a:endParaRPr lang="en-GB" sz="1400" dirty="0"/>
          </a:p>
        </p:txBody>
      </p:sp>
    </p:spTree>
    <p:extLst>
      <p:ext uri="{BB962C8B-B14F-4D97-AF65-F5344CB8AC3E}">
        <p14:creationId xmlns:p14="http://schemas.microsoft.com/office/powerpoint/2010/main" val="22852477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252" t="6665" r="18149" b="12581"/>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78453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9424" t="12777" r="19050" b="8478"/>
          <a:stretch/>
        </p:blipFill>
        <p:spPr bwMode="auto">
          <a:xfrm>
            <a:off x="251520" y="188640"/>
            <a:ext cx="8713381" cy="655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1272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child vaccination anim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908720"/>
            <a:ext cx="2592951" cy="24258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0362" y="165175"/>
            <a:ext cx="8760539" cy="6740307"/>
          </a:xfrm>
          <a:prstGeom prst="rect">
            <a:avLst/>
          </a:prstGeom>
        </p:spPr>
        <p:txBody>
          <a:bodyPr wrap="square">
            <a:spAutoFit/>
          </a:bodyPr>
          <a:lstStyle/>
          <a:p>
            <a:r>
              <a:rPr lang="en-GB" sz="1400" dirty="0" smtClean="0"/>
              <a:t>As a parent, you may not like seeing your baby or child being given an injection.</a:t>
            </a:r>
          </a:p>
          <a:p>
            <a:endParaRPr lang="en-GB" sz="1400" dirty="0" smtClean="0"/>
          </a:p>
          <a:p>
            <a:r>
              <a:rPr lang="en-GB" sz="1400" dirty="0" smtClean="0"/>
              <a:t>But vaccinations will help to protect them against a range of serious and potentially fatal diseases.</a:t>
            </a:r>
          </a:p>
          <a:p>
            <a:endParaRPr lang="en-GB" sz="1400" dirty="0" smtClean="0"/>
          </a:p>
          <a:p>
            <a:r>
              <a:rPr lang="en-GB" sz="1400" dirty="0" smtClean="0"/>
              <a:t>There are 3 good reasons to have your child vaccinated:</a:t>
            </a:r>
          </a:p>
          <a:p>
            <a:endParaRPr lang="en-GB" sz="1400" dirty="0" smtClean="0"/>
          </a:p>
          <a:p>
            <a:pPr marL="171450" indent="-171450">
              <a:buFont typeface="Arial" panose="020B0604020202020204" pitchFamily="34" charset="0"/>
              <a:buChar char="•"/>
            </a:pPr>
            <a:r>
              <a:rPr lang="en-GB" sz="1400" dirty="0"/>
              <a:t>V</a:t>
            </a:r>
            <a:r>
              <a:rPr lang="en-GB" sz="1400" dirty="0" smtClean="0"/>
              <a:t>accinations are quick, safe and extremely effective</a:t>
            </a:r>
          </a:p>
          <a:p>
            <a:pPr marL="171450" indent="-171450">
              <a:buFont typeface="Arial" panose="020B0604020202020204" pitchFamily="34" charset="0"/>
              <a:buChar char="•"/>
            </a:pPr>
            <a:r>
              <a:rPr lang="en-GB" sz="1400" dirty="0" smtClean="0"/>
              <a:t>Once vaccinated, their body can fight diseases better</a:t>
            </a:r>
          </a:p>
          <a:p>
            <a:pPr marL="171450" indent="-171450">
              <a:buFont typeface="Arial" panose="020B0604020202020204" pitchFamily="34" charset="0"/>
              <a:buChar char="•"/>
            </a:pPr>
            <a:r>
              <a:rPr lang="en-GB" sz="1400" dirty="0" smtClean="0"/>
              <a:t>No vaccination results in higher risk of becoming unwell</a:t>
            </a:r>
          </a:p>
          <a:p>
            <a:pPr marL="171450" indent="-171450">
              <a:buFont typeface="Arial" panose="020B0604020202020204" pitchFamily="34" charset="0"/>
              <a:buChar char="•"/>
            </a:pPr>
            <a:endParaRPr lang="en-GB" sz="1400" dirty="0"/>
          </a:p>
          <a:p>
            <a:r>
              <a:rPr lang="en-GB" sz="1400" dirty="0" smtClean="0"/>
              <a:t>However, there will always be some children who are unprotected because:</a:t>
            </a:r>
          </a:p>
          <a:p>
            <a:endParaRPr lang="en-GB" sz="1400" dirty="0" smtClean="0"/>
          </a:p>
          <a:p>
            <a:pPr marL="171450" indent="-171450">
              <a:buFont typeface="Wingdings" panose="05000000000000000000" pitchFamily="2" charset="2"/>
              <a:buChar char="Ø"/>
            </a:pPr>
            <a:r>
              <a:rPr lang="en-GB" sz="1400" dirty="0"/>
              <a:t>T</a:t>
            </a:r>
            <a:r>
              <a:rPr lang="en-GB" sz="1400" dirty="0" smtClean="0"/>
              <a:t>hey cannot be vaccinated for medical reasons</a:t>
            </a:r>
          </a:p>
          <a:p>
            <a:pPr marL="171450" indent="-171450">
              <a:buFont typeface="Wingdings" panose="05000000000000000000" pitchFamily="2" charset="2"/>
              <a:buChar char="Ø"/>
            </a:pPr>
            <a:endParaRPr lang="en-GB" sz="1400" dirty="0" smtClean="0"/>
          </a:p>
          <a:p>
            <a:pPr marL="171450" indent="-171450">
              <a:buFont typeface="Wingdings" panose="05000000000000000000" pitchFamily="2" charset="2"/>
              <a:buChar char="Ø"/>
            </a:pPr>
            <a:r>
              <a:rPr lang="en-GB" sz="1400" dirty="0"/>
              <a:t>T</a:t>
            </a:r>
            <a:r>
              <a:rPr lang="en-GB" sz="1400" dirty="0" smtClean="0"/>
              <a:t>hey're too young to be vaccinated</a:t>
            </a:r>
          </a:p>
          <a:p>
            <a:pPr marL="171450" indent="-171450">
              <a:buFont typeface="Wingdings" panose="05000000000000000000" pitchFamily="2" charset="2"/>
              <a:buChar char="Ø"/>
            </a:pPr>
            <a:endParaRPr lang="en-GB" sz="1400" dirty="0" smtClean="0"/>
          </a:p>
          <a:p>
            <a:pPr marL="171450" indent="-171450">
              <a:buFont typeface="Wingdings" panose="05000000000000000000" pitchFamily="2" charset="2"/>
              <a:buChar char="Ø"/>
            </a:pPr>
            <a:r>
              <a:rPr lang="en-GB" sz="1400" dirty="0"/>
              <a:t>T</a:t>
            </a:r>
            <a:r>
              <a:rPr lang="en-GB" sz="1400" dirty="0" smtClean="0"/>
              <a:t>he vaccine does not work (although this is rare)</a:t>
            </a:r>
          </a:p>
          <a:p>
            <a:endParaRPr lang="en-GB" sz="1400" dirty="0" smtClean="0"/>
          </a:p>
          <a:p>
            <a:r>
              <a:rPr lang="en-GB" sz="1400" dirty="0" smtClean="0"/>
              <a:t>But if more parents have their children vaccinated, more children in the community will be protected against an illness, such as a measles outbreak</a:t>
            </a:r>
          </a:p>
          <a:p>
            <a:endParaRPr lang="en-GB" sz="1400" b="1" dirty="0" smtClean="0"/>
          </a:p>
          <a:p>
            <a:r>
              <a:rPr lang="en-GB" sz="1400" b="1" dirty="0" smtClean="0"/>
              <a:t>Can you overload a child's immune system?</a:t>
            </a:r>
          </a:p>
          <a:p>
            <a:endParaRPr lang="en-GB" sz="1400" dirty="0" smtClean="0"/>
          </a:p>
          <a:p>
            <a:r>
              <a:rPr lang="en-GB" sz="1400" dirty="0" smtClean="0"/>
              <a:t>Studies have shown that vaccines do not weaken a child's immune system.</a:t>
            </a:r>
          </a:p>
          <a:p>
            <a:endParaRPr lang="en-GB" sz="1400" dirty="0" smtClean="0"/>
          </a:p>
          <a:p>
            <a:r>
              <a:rPr lang="en-GB" sz="1400" dirty="0" smtClean="0"/>
              <a:t>As soon as a baby is born, they come into contact with a huge number of different bacteria and viruses every day, and their immune system copes well.</a:t>
            </a:r>
          </a:p>
          <a:p>
            <a:endParaRPr lang="en-GB" sz="1400" dirty="0" smtClean="0"/>
          </a:p>
          <a:p>
            <a:r>
              <a:rPr lang="en-GB" sz="1400" dirty="0" smtClean="0"/>
              <a:t>The bacteria and viruses used in vaccines are weakened or killed, and there are far fewer of them than the natural bugs that babies and children come into contact with.</a:t>
            </a:r>
          </a:p>
          <a:p>
            <a:endParaRPr lang="en-GB" sz="1200" dirty="0" smtClean="0"/>
          </a:p>
        </p:txBody>
      </p:sp>
    </p:spTree>
    <p:extLst>
      <p:ext uri="{BB962C8B-B14F-4D97-AF65-F5344CB8AC3E}">
        <p14:creationId xmlns:p14="http://schemas.microsoft.com/office/powerpoint/2010/main" val="346737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350" t="6652" r="27217" b="12539"/>
          <a:stretch/>
        </p:blipFill>
        <p:spPr bwMode="auto">
          <a:xfrm>
            <a:off x="0" y="3"/>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7058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3544" y="274122"/>
            <a:ext cx="1599621" cy="369332"/>
          </a:xfrm>
          <a:prstGeom prst="rect">
            <a:avLst/>
          </a:prstGeom>
        </p:spPr>
        <p:txBody>
          <a:bodyPr wrap="square">
            <a:spAutoFit/>
          </a:bodyPr>
          <a:lstStyle/>
          <a:p>
            <a:r>
              <a:rPr lang="en-GB" b="1" i="0" u="none" strike="noStrike" dirty="0" smtClean="0">
                <a:solidFill>
                  <a:srgbClr val="FFFFFF"/>
                </a:solidFill>
                <a:effectLst/>
                <a:latin typeface="nta"/>
                <a:hlinkClick r:id="rId3" tooltip="Go to the GOV.UK homepage"/>
              </a:rPr>
              <a:t> GOV.UK</a:t>
            </a:r>
            <a:endParaRPr lang="en-GB" dirty="0"/>
          </a:p>
        </p:txBody>
      </p:sp>
      <p:sp>
        <p:nvSpPr>
          <p:cNvPr id="3" name="Rectangle 2"/>
          <p:cNvSpPr/>
          <p:nvPr/>
        </p:nvSpPr>
        <p:spPr>
          <a:xfrm>
            <a:off x="2787652" y="516496"/>
            <a:ext cx="3512541" cy="369332"/>
          </a:xfrm>
          <a:prstGeom prst="rect">
            <a:avLst/>
          </a:prstGeom>
        </p:spPr>
        <p:txBody>
          <a:bodyPr wrap="square">
            <a:spAutoFit/>
          </a:bodyPr>
          <a:lstStyle/>
          <a:p>
            <a:pPr fontAlgn="base"/>
            <a:r>
              <a:rPr lang="en-GB" b="1" i="0" u="sng" dirty="0" smtClean="0">
                <a:solidFill>
                  <a:srgbClr val="0B0C0C"/>
                </a:solidFill>
                <a:effectLst/>
                <a:latin typeface="nta"/>
                <a:hlinkClick r:id="rId4"/>
              </a:rPr>
              <a:t>Public health matters</a:t>
            </a:r>
            <a:endParaRPr lang="en-GB" b="1" i="0" dirty="0">
              <a:solidFill>
                <a:srgbClr val="0B0C0C"/>
              </a:solidFill>
              <a:effectLst/>
              <a:latin typeface="nta"/>
            </a:endParaRPr>
          </a:p>
        </p:txBody>
      </p:sp>
      <p:sp>
        <p:nvSpPr>
          <p:cNvPr id="5" name="Rectangle 4"/>
          <p:cNvSpPr/>
          <p:nvPr/>
        </p:nvSpPr>
        <p:spPr>
          <a:xfrm>
            <a:off x="443546" y="980728"/>
            <a:ext cx="8448937" cy="5632311"/>
          </a:xfrm>
          <a:prstGeom prst="rect">
            <a:avLst/>
          </a:prstGeom>
        </p:spPr>
        <p:txBody>
          <a:bodyPr wrap="square">
            <a:spAutoFit/>
          </a:bodyPr>
          <a:lstStyle/>
          <a:p>
            <a:r>
              <a:rPr lang="en-GB" sz="1600" b="1" dirty="0" smtClean="0"/>
              <a:t>Why vaccinate?</a:t>
            </a:r>
          </a:p>
          <a:p>
            <a:endParaRPr lang="en-GB" sz="1400" b="1" dirty="0" smtClean="0"/>
          </a:p>
          <a:p>
            <a:r>
              <a:rPr lang="en-GB" sz="1400" dirty="0" smtClean="0"/>
              <a:t>After clean water, vaccination is the most effective public health intervention in the world for saving lives and promoting good health. Globally, we have one of the best immunisation programmes in the UK and we’re always at the forefront of rolling out new programmes when the best vaccination is available. This has definitely been the case over the past year – we introduced an impressive four new vaccination programmes in 2013/14 and are continuing to look at new opportunities. </a:t>
            </a:r>
          </a:p>
          <a:p>
            <a:endParaRPr lang="en-GB" sz="1400" dirty="0" smtClean="0"/>
          </a:p>
          <a:p>
            <a:r>
              <a:rPr lang="en-GB" sz="1400" dirty="0" smtClean="0"/>
              <a:t>One of the new vaccines introduced last summer is for rotavirus. Rotavirus is the most common cause of vomiting and diarrhoea (in infants and young children. Prior to this, nearly every child will have had at least one episode of rotavirus gastroenteritis by five years of age. In children younger than five years in the UK, this infection has been responsible for around :</a:t>
            </a:r>
          </a:p>
          <a:p>
            <a:endParaRPr lang="en-GB" sz="1400" dirty="0" smtClean="0"/>
          </a:p>
          <a:p>
            <a:pPr marL="285750" indent="-285750">
              <a:buFont typeface="Arial" panose="020B0604020202020204" pitchFamily="34" charset="0"/>
              <a:buChar char="•"/>
            </a:pPr>
            <a:r>
              <a:rPr lang="en-GB" sz="1600" b="1" dirty="0" smtClean="0">
                <a:solidFill>
                  <a:srgbClr val="FF0000"/>
                </a:solidFill>
              </a:rPr>
              <a:t>140,000</a:t>
            </a:r>
            <a:r>
              <a:rPr lang="en-GB" sz="1600" dirty="0" smtClean="0"/>
              <a:t> young children visiting the GP </a:t>
            </a:r>
            <a:endParaRPr lang="en-GB" sz="1600" dirty="0"/>
          </a:p>
          <a:p>
            <a:pPr marL="285750" indent="-285750">
              <a:buFont typeface="Arial" panose="020B0604020202020204" pitchFamily="34" charset="0"/>
              <a:buChar char="•"/>
            </a:pPr>
            <a:r>
              <a:rPr lang="en-GB" sz="1600" b="1" dirty="0" smtClean="0">
                <a:solidFill>
                  <a:srgbClr val="FF0000"/>
                </a:solidFill>
              </a:rPr>
              <a:t>14,000</a:t>
            </a:r>
            <a:r>
              <a:rPr lang="en-GB" sz="1600" dirty="0" smtClean="0"/>
              <a:t> babies and young children being admitted to hospital every year</a:t>
            </a:r>
          </a:p>
          <a:p>
            <a:pPr marL="285750" indent="-285750">
              <a:buFont typeface="Arial" panose="020B0604020202020204" pitchFamily="34" charset="0"/>
              <a:buChar char="•"/>
            </a:pPr>
            <a:r>
              <a:rPr lang="en-GB" sz="1600" b="1" dirty="0" smtClean="0">
                <a:solidFill>
                  <a:srgbClr val="FF0000"/>
                </a:solidFill>
              </a:rPr>
              <a:t>37,000</a:t>
            </a:r>
            <a:r>
              <a:rPr lang="en-GB" sz="1600" dirty="0" smtClean="0"/>
              <a:t> NHS Direct calls</a:t>
            </a:r>
          </a:p>
          <a:p>
            <a:pPr marL="285750" indent="-285750">
              <a:buFont typeface="Arial" panose="020B0604020202020204" pitchFamily="34" charset="0"/>
              <a:buChar char="•"/>
            </a:pPr>
            <a:r>
              <a:rPr lang="en-GB" sz="1600" b="1" dirty="0" smtClean="0">
                <a:solidFill>
                  <a:srgbClr val="FF0000"/>
                </a:solidFill>
              </a:rPr>
              <a:t>30,000</a:t>
            </a:r>
            <a:r>
              <a:rPr lang="en-GB" sz="1600" dirty="0" smtClean="0"/>
              <a:t> A&amp;E attendances</a:t>
            </a:r>
          </a:p>
          <a:p>
            <a:endParaRPr lang="en-GB" sz="1400" dirty="0" smtClean="0"/>
          </a:p>
          <a:p>
            <a:r>
              <a:rPr lang="en-GB" sz="1400" dirty="0" smtClean="0"/>
              <a:t>The rotavirus vaccination programme began on 1 July 2013 when children under four months were routinely vaccinated against this highly infectious illness. It is administered as a droplet into babies’ mouths during their two- and three-month vaccination appointments.</a:t>
            </a:r>
          </a:p>
          <a:p>
            <a:endParaRPr lang="en-GB" sz="1400" dirty="0" smtClean="0"/>
          </a:p>
          <a:p>
            <a:r>
              <a:rPr lang="en-GB" sz="1400" dirty="0"/>
              <a:t>L</a:t>
            </a:r>
            <a:r>
              <a:rPr lang="en-GB" sz="1400" dirty="0" smtClean="0"/>
              <a:t>ab reports show there were 70 per cent fewer cases of rotavirus during the same period when compared to the average over the last 10 seasons. </a:t>
            </a:r>
            <a:br>
              <a:rPr lang="en-GB" sz="1400" dirty="0" smtClean="0"/>
            </a:br>
            <a:endParaRPr lang="en-GB" sz="1400" dirty="0"/>
          </a:p>
        </p:txBody>
      </p:sp>
      <p:pic>
        <p:nvPicPr>
          <p:cNvPr id="4098" name="Picture 2" descr="Image result for oral vaccination animat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44820" y="3353127"/>
            <a:ext cx="2276939" cy="1707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260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549" y="627691"/>
            <a:ext cx="7999867" cy="3521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39552" y="4365104"/>
            <a:ext cx="8208912" cy="1200329"/>
          </a:xfrm>
          <a:prstGeom prst="rect">
            <a:avLst/>
          </a:prstGeom>
        </p:spPr>
        <p:txBody>
          <a:bodyPr wrap="square">
            <a:spAutoFit/>
          </a:bodyPr>
          <a:lstStyle/>
          <a:p>
            <a:r>
              <a:rPr lang="en-GB" dirty="0" smtClean="0"/>
              <a:t>Another example of a new vaccine introduced in 2013 is shingles. The illness usually lasts two to four weeks, the first sign of the condition being a tingling sensation in the affected area, followed by pain and then a rash, usually on the chest. This mainly affects older adults.</a:t>
            </a:r>
            <a:endParaRPr lang="en-GB" dirty="0"/>
          </a:p>
        </p:txBody>
      </p:sp>
      <p:pic>
        <p:nvPicPr>
          <p:cNvPr id="5124" name="Picture 4" descr="Image result for shingles anim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6250" y="5332873"/>
            <a:ext cx="2517959" cy="1416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1556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533" y="620689"/>
            <a:ext cx="8448939"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13725" y="5013178"/>
            <a:ext cx="8418721" cy="1323439"/>
          </a:xfrm>
          <a:prstGeom prst="rect">
            <a:avLst/>
          </a:prstGeom>
        </p:spPr>
        <p:txBody>
          <a:bodyPr wrap="square">
            <a:spAutoFit/>
          </a:bodyPr>
          <a:lstStyle/>
          <a:p>
            <a:r>
              <a:rPr lang="en-GB" sz="1600" dirty="0"/>
              <a:t>S</a:t>
            </a:r>
            <a:r>
              <a:rPr lang="en-GB" sz="1600" dirty="0" smtClean="0"/>
              <a:t>hingles can be very serious – leading to intractable pain and, in a few cases, death.</a:t>
            </a:r>
          </a:p>
          <a:p>
            <a:endParaRPr lang="en-GB" sz="1600" dirty="0" smtClean="0"/>
          </a:p>
          <a:p>
            <a:r>
              <a:rPr lang="en-GB" sz="1600" dirty="0" smtClean="0"/>
              <a:t>So far, nearly half the people eligible  for the vaccine have been immunised. </a:t>
            </a:r>
            <a:r>
              <a:rPr lang="en-GB" sz="1600" dirty="0"/>
              <a:t>W</a:t>
            </a:r>
            <a:r>
              <a:rPr lang="en-GB" sz="1600" dirty="0" smtClean="0"/>
              <a:t>e are continuing to support health care workers to promote this new vaccine to the 70 and 79 year-olds who are eligible.</a:t>
            </a:r>
            <a:endParaRPr lang="en-GB" sz="1600" dirty="0"/>
          </a:p>
        </p:txBody>
      </p:sp>
    </p:spTree>
    <p:extLst>
      <p:ext uri="{BB962C8B-B14F-4D97-AF65-F5344CB8AC3E}">
        <p14:creationId xmlns:p14="http://schemas.microsoft.com/office/powerpoint/2010/main" val="2286258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Image result for virus and bacteria animati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666" b="27635"/>
          <a:stretch/>
        </p:blipFill>
        <p:spPr bwMode="auto">
          <a:xfrm>
            <a:off x="3995936" y="0"/>
            <a:ext cx="3240357" cy="166927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5" y="188640"/>
            <a:ext cx="2568284" cy="684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79515" y="913377"/>
            <a:ext cx="8496944" cy="5355312"/>
          </a:xfrm>
          <a:prstGeom prst="rect">
            <a:avLst/>
          </a:prstGeom>
        </p:spPr>
        <p:txBody>
          <a:bodyPr wrap="square">
            <a:spAutoFit/>
          </a:bodyPr>
          <a:lstStyle/>
          <a:p>
            <a:r>
              <a:rPr lang="en-GB" b="1" dirty="0" smtClean="0"/>
              <a:t>Benefits of immunisation</a:t>
            </a:r>
          </a:p>
          <a:p>
            <a:endParaRPr lang="en-GB" b="1" dirty="0" smtClean="0"/>
          </a:p>
          <a:p>
            <a:r>
              <a:rPr lang="en-GB" dirty="0" smtClean="0"/>
              <a:t>Immunisation is a way of protecting against serious diseases. Once we have been immunised, our bodies are better able to fight these diseases if we come into contact with them.</a:t>
            </a:r>
          </a:p>
          <a:p>
            <a:endParaRPr lang="en-GB" dirty="0" smtClean="0"/>
          </a:p>
          <a:p>
            <a:r>
              <a:rPr lang="en-GB" b="1" dirty="0" smtClean="0"/>
              <a:t>How does immunisation help eliminate disease?</a:t>
            </a:r>
          </a:p>
          <a:p>
            <a:endParaRPr lang="en-GB" b="1" dirty="0" smtClean="0"/>
          </a:p>
          <a:p>
            <a:r>
              <a:rPr lang="en-GB" dirty="0" smtClean="0"/>
              <a:t>Some diseases that are caused by viruses can't be cured with antibiotics. The only way to control them is by immunisation.</a:t>
            </a:r>
          </a:p>
          <a:p>
            <a:endParaRPr lang="en-GB" dirty="0" smtClean="0"/>
          </a:p>
          <a:p>
            <a:r>
              <a:rPr lang="en-GB" dirty="0" smtClean="0"/>
              <a:t>With continued immunisation programmes, such diseases may no longer be a threat.</a:t>
            </a:r>
          </a:p>
          <a:p>
            <a:endParaRPr lang="en-GB" dirty="0" smtClean="0"/>
          </a:p>
          <a:p>
            <a:r>
              <a:rPr lang="en-GB" dirty="0"/>
              <a:t>S</a:t>
            </a:r>
            <a:r>
              <a:rPr lang="en-GB" dirty="0" smtClean="0"/>
              <a:t>uccessful examples of immunisation bringing diseases under control include smallpox and polio, which were once common in the UK, but are no longer a threat.</a:t>
            </a:r>
          </a:p>
          <a:p>
            <a:endParaRPr lang="en-GB" dirty="0" smtClean="0"/>
          </a:p>
          <a:p>
            <a:r>
              <a:rPr lang="en-GB" dirty="0" smtClean="0"/>
              <a:t>The WHO declared smallpox wiped out in December 1979 thanks to a focused effort to immunise against the disease across the world. It declared Europe free from polio in 2002.</a:t>
            </a:r>
            <a:endParaRPr lang="en-GB" dirty="0"/>
          </a:p>
        </p:txBody>
      </p:sp>
      <p:sp>
        <p:nvSpPr>
          <p:cNvPr id="2" name="AutoShape 2" descr="Image result for virus and bacteria anim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Image result for virus and bacteria animat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782455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31622"/>
            <a:ext cx="8208912" cy="7232749"/>
          </a:xfrm>
          <a:prstGeom prst="rect">
            <a:avLst/>
          </a:prstGeom>
        </p:spPr>
        <p:txBody>
          <a:bodyPr wrap="square">
            <a:spAutoFit/>
          </a:bodyPr>
          <a:lstStyle/>
          <a:p>
            <a:r>
              <a:rPr lang="en-GB" sz="1600" b="1" dirty="0" smtClean="0"/>
              <a:t>Why immunise?</a:t>
            </a:r>
          </a:p>
          <a:p>
            <a:r>
              <a:rPr lang="en-GB" sz="1600" dirty="0" smtClean="0"/>
              <a:t>Immunisations </a:t>
            </a:r>
            <a:r>
              <a:rPr lang="en-GB" sz="1600" dirty="0" smtClean="0"/>
              <a:t>have led to a huge decrease in childhood deaths.</a:t>
            </a:r>
          </a:p>
          <a:p>
            <a:endParaRPr lang="en-GB" sz="1600" dirty="0" smtClean="0"/>
          </a:p>
          <a:p>
            <a:r>
              <a:rPr lang="en-GB" sz="1600" dirty="0" smtClean="0"/>
              <a:t>The World Health Organization (WHO) states: </a:t>
            </a:r>
          </a:p>
          <a:p>
            <a:r>
              <a:rPr lang="en-GB" sz="1600" dirty="0" smtClean="0"/>
              <a:t>'The 2 public health interventions that have had the greatest impact </a:t>
            </a:r>
          </a:p>
          <a:p>
            <a:r>
              <a:rPr lang="en-GB" sz="1600" dirty="0" smtClean="0"/>
              <a:t>on the world's health are clean water and vaccines.'</a:t>
            </a:r>
          </a:p>
          <a:p>
            <a:endParaRPr lang="en-GB" sz="1600" dirty="0" smtClean="0"/>
          </a:p>
          <a:p>
            <a:r>
              <a:rPr lang="en-GB" sz="1600" b="1" dirty="0" smtClean="0"/>
              <a:t>Benefits for you</a:t>
            </a:r>
          </a:p>
          <a:p>
            <a:endParaRPr lang="en-GB" sz="1600" b="1" dirty="0" smtClean="0"/>
          </a:p>
          <a:p>
            <a:r>
              <a:rPr lang="en-GB" sz="1600" dirty="0" smtClean="0"/>
              <a:t>Children are exposed to many risks, including infections. Most will cause mild illnesses </a:t>
            </a:r>
            <a:r>
              <a:rPr lang="en-GB" sz="1600" dirty="0"/>
              <a:t>b</a:t>
            </a:r>
            <a:r>
              <a:rPr lang="en-GB" sz="1600" dirty="0" smtClean="0"/>
              <a:t>ut can still result in severe illness, disability and at times, death.</a:t>
            </a:r>
          </a:p>
          <a:p>
            <a:endParaRPr lang="en-GB" sz="1600" dirty="0" smtClean="0"/>
          </a:p>
          <a:p>
            <a:r>
              <a:rPr lang="en-GB" sz="1600" dirty="0" smtClean="0"/>
              <a:t>Before vaccines, many children in the UK died from diseases such as whooping cough, measles and polio. Despite successful immunisation programmes, the diseases that vaccines protect against do still exist.</a:t>
            </a:r>
          </a:p>
          <a:p>
            <a:endParaRPr lang="en-GB" sz="1600" dirty="0" smtClean="0"/>
          </a:p>
          <a:p>
            <a:r>
              <a:rPr lang="en-GB" sz="1600" dirty="0" smtClean="0"/>
              <a:t>The benefit of immunisation is that your child has the best possible protection against dangerous diseases. </a:t>
            </a:r>
          </a:p>
          <a:p>
            <a:endParaRPr lang="en-GB" sz="1600" dirty="0" smtClean="0"/>
          </a:p>
          <a:p>
            <a:r>
              <a:rPr lang="en-GB" sz="1600" b="1" dirty="0" smtClean="0"/>
              <a:t>Benefits for us all</a:t>
            </a:r>
          </a:p>
          <a:p>
            <a:r>
              <a:rPr lang="en-GB" sz="1600" dirty="0" smtClean="0"/>
              <a:t>When your child is immunised they're helping to protect the health of the whole community.</a:t>
            </a:r>
          </a:p>
          <a:p>
            <a:endParaRPr lang="en-GB" sz="1600" dirty="0"/>
          </a:p>
          <a:p>
            <a:r>
              <a:rPr lang="en-GB" sz="1600" dirty="0" smtClean="0"/>
              <a:t>When enough people are immunised against an infection, it's more difficult for it to be spread to those who are not immunised. This is called 'herd immunity' or 'population protection'.</a:t>
            </a:r>
          </a:p>
          <a:p>
            <a:endParaRPr lang="en-GB" sz="1600" dirty="0" smtClean="0"/>
          </a:p>
          <a:p>
            <a:r>
              <a:rPr lang="en-GB" sz="1600" dirty="0" smtClean="0"/>
              <a:t>This is important because children with some severe medical conditions and allergies can't have certain vaccines.</a:t>
            </a:r>
            <a:endParaRPr lang="en-GB" sz="1600" dirty="0"/>
          </a:p>
          <a:p>
            <a:endParaRPr lang="en-GB" sz="1600" dirty="0"/>
          </a:p>
        </p:txBody>
      </p:sp>
      <p:pic>
        <p:nvPicPr>
          <p:cNvPr id="3" name="Picture 2" descr="Image result for shingles anim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5028" y="0"/>
            <a:ext cx="2348880" cy="234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07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 y="33932"/>
            <a:ext cx="1728191"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907704" y="33932"/>
            <a:ext cx="5472608" cy="461665"/>
          </a:xfrm>
          <a:prstGeom prst="rect">
            <a:avLst/>
          </a:prstGeom>
        </p:spPr>
        <p:txBody>
          <a:bodyPr wrap="square">
            <a:spAutoFit/>
          </a:bodyPr>
          <a:lstStyle/>
          <a:p>
            <a:r>
              <a:rPr lang="en-GB" sz="2400" b="1" dirty="0" smtClean="0"/>
              <a:t>Public health benefit of vaccination</a:t>
            </a:r>
            <a:endParaRPr lang="en-GB" sz="2400" b="1" dirty="0"/>
          </a:p>
        </p:txBody>
      </p:sp>
      <p:sp>
        <p:nvSpPr>
          <p:cNvPr id="4" name="Rectangle 3"/>
          <p:cNvSpPr/>
          <p:nvPr/>
        </p:nvSpPr>
        <p:spPr>
          <a:xfrm>
            <a:off x="4556" y="1350250"/>
            <a:ext cx="8964488" cy="1354217"/>
          </a:xfrm>
          <a:prstGeom prst="rect">
            <a:avLst/>
          </a:prstGeom>
        </p:spPr>
        <p:txBody>
          <a:bodyPr wrap="square">
            <a:spAutoFit/>
          </a:bodyPr>
          <a:lstStyle/>
          <a:p>
            <a:r>
              <a:rPr lang="en-GB" sz="2800" b="1" dirty="0" smtClean="0">
                <a:solidFill>
                  <a:srgbClr val="FF0000"/>
                </a:solidFill>
              </a:rPr>
              <a:t>01</a:t>
            </a:r>
          </a:p>
          <a:p>
            <a:r>
              <a:rPr lang="en-GB" dirty="0" smtClean="0"/>
              <a:t>Vaccination greatly reduces the burden of infectious diseases (1).</a:t>
            </a:r>
          </a:p>
          <a:p>
            <a:r>
              <a:rPr lang="en-GB" dirty="0" smtClean="0"/>
              <a:t>Vaccination has resulted in dramatic falls in rates of many vaccine preventable diseases in the UK.</a:t>
            </a:r>
            <a:endParaRPr lang="en-GB" dirty="0"/>
          </a:p>
        </p:txBody>
      </p:sp>
      <p:sp>
        <p:nvSpPr>
          <p:cNvPr id="5" name="Rectangle 4"/>
          <p:cNvSpPr/>
          <p:nvPr/>
        </p:nvSpPr>
        <p:spPr>
          <a:xfrm>
            <a:off x="179512" y="3429002"/>
            <a:ext cx="7992888" cy="2031325"/>
          </a:xfrm>
          <a:prstGeom prst="rect">
            <a:avLst/>
          </a:prstGeom>
        </p:spPr>
        <p:txBody>
          <a:bodyPr wrap="square">
            <a:spAutoFit/>
          </a:bodyPr>
          <a:lstStyle/>
          <a:p>
            <a:r>
              <a:rPr lang="en-GB" dirty="0" smtClean="0"/>
              <a:t>Polio</a:t>
            </a:r>
          </a:p>
          <a:p>
            <a:r>
              <a:rPr lang="en-GB" dirty="0" smtClean="0"/>
              <a:t>100 %</a:t>
            </a:r>
          </a:p>
          <a:p>
            <a:r>
              <a:rPr lang="en-GB" dirty="0" smtClean="0"/>
              <a:t>reduction (3)</a:t>
            </a:r>
          </a:p>
          <a:p>
            <a:endParaRPr lang="en-GB" dirty="0"/>
          </a:p>
          <a:p>
            <a:r>
              <a:rPr lang="en-GB" dirty="0" smtClean="0"/>
              <a:t>Measles</a:t>
            </a:r>
          </a:p>
          <a:p>
            <a:r>
              <a:rPr lang="en-GB" dirty="0" smtClean="0"/>
              <a:t>99 %</a:t>
            </a:r>
          </a:p>
          <a:p>
            <a:r>
              <a:rPr lang="en-GB" dirty="0" smtClean="0"/>
              <a:t>reduction (4)</a:t>
            </a:r>
            <a:endParaRPr lang="en-GB" dirty="0"/>
          </a:p>
        </p:txBody>
      </p:sp>
      <p:pic>
        <p:nvPicPr>
          <p:cNvPr id="1026" name="Picture 2" descr="Image result for polio reduction u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8163" y="2356024"/>
            <a:ext cx="6942309" cy="439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345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620688"/>
            <a:ext cx="7776864" cy="369332"/>
          </a:xfrm>
          <a:prstGeom prst="rect">
            <a:avLst/>
          </a:prstGeom>
        </p:spPr>
        <p:txBody>
          <a:bodyPr wrap="square">
            <a:spAutoFit/>
          </a:bodyPr>
          <a:lstStyle/>
          <a:p>
            <a:r>
              <a:rPr lang="en-GB" dirty="0" smtClean="0"/>
              <a:t>Disease reduction following NHS vaccination.</a:t>
            </a:r>
            <a:endParaRPr lang="en-GB"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497" t="17881" r="2666" b="38291"/>
          <a:stretch/>
        </p:blipFill>
        <p:spPr bwMode="auto">
          <a:xfrm>
            <a:off x="539552" y="1581330"/>
            <a:ext cx="8352928" cy="4274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40418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TotalTime>
  <Words>1608</Words>
  <Application>Microsoft Office PowerPoint</Application>
  <PresentationFormat>On-screen Show (4:3)</PresentationFormat>
  <Paragraphs>182</Paragraphs>
  <Slides>20</Slides>
  <Notes>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NHS Vaccinations</dc:title>
  <dc:creator>test</dc:creator>
  <cp:lastModifiedBy>test</cp:lastModifiedBy>
  <cp:revision>58</cp:revision>
  <dcterms:created xsi:type="dcterms:W3CDTF">2019-06-05T07:33:26Z</dcterms:created>
  <dcterms:modified xsi:type="dcterms:W3CDTF">2019-06-11T10:57:52Z</dcterms:modified>
</cp:coreProperties>
</file>